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34" r:id="rId6"/>
    <p:sldId id="257" r:id="rId7"/>
    <p:sldId id="258" r:id="rId8"/>
    <p:sldId id="270" r:id="rId9"/>
    <p:sldId id="271" r:id="rId10"/>
    <p:sldId id="333" r:id="rId11"/>
    <p:sldId id="260" r:id="rId12"/>
    <p:sldId id="330" r:id="rId13"/>
    <p:sldId id="331" r:id="rId14"/>
    <p:sldId id="259" r:id="rId15"/>
    <p:sldId id="261" r:id="rId16"/>
    <p:sldId id="262" r:id="rId17"/>
    <p:sldId id="265" r:id="rId18"/>
    <p:sldId id="298" r:id="rId19"/>
    <p:sldId id="297" r:id="rId20"/>
    <p:sldId id="300" r:id="rId21"/>
    <p:sldId id="263" r:id="rId22"/>
    <p:sldId id="272" r:id="rId23"/>
    <p:sldId id="264" r:id="rId24"/>
    <p:sldId id="266" r:id="rId25"/>
    <p:sldId id="268" r:id="rId26"/>
    <p:sldId id="267" r:id="rId27"/>
    <p:sldId id="269" r:id="rId28"/>
    <p:sldId id="280" r:id="rId29"/>
    <p:sldId id="275" r:id="rId30"/>
    <p:sldId id="274" r:id="rId31"/>
    <p:sldId id="277" r:id="rId32"/>
    <p:sldId id="278" r:id="rId33"/>
    <p:sldId id="281" r:id="rId34"/>
    <p:sldId id="282" r:id="rId35"/>
    <p:sldId id="283" r:id="rId36"/>
    <p:sldId id="284" r:id="rId37"/>
    <p:sldId id="294" r:id="rId38"/>
    <p:sldId id="295" r:id="rId39"/>
    <p:sldId id="304" r:id="rId40"/>
    <p:sldId id="302" r:id="rId41"/>
    <p:sldId id="329" r:id="rId42"/>
    <p:sldId id="286" r:id="rId43"/>
    <p:sldId id="288" r:id="rId44"/>
    <p:sldId id="289" r:id="rId45"/>
    <p:sldId id="290" r:id="rId46"/>
    <p:sldId id="292" r:id="rId47"/>
    <p:sldId id="285" r:id="rId48"/>
    <p:sldId id="306" r:id="rId49"/>
    <p:sldId id="307" r:id="rId50"/>
    <p:sldId id="308" r:id="rId51"/>
    <p:sldId id="309" r:id="rId52"/>
    <p:sldId id="310" r:id="rId53"/>
    <p:sldId id="312" r:id="rId54"/>
    <p:sldId id="303" r:id="rId55"/>
    <p:sldId id="311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43B2B-D024-4D2B-A51B-FF1322036872}" v="9" dt="2026-01-20T04:57:20.292"/>
    <p1510:client id="{8FDA3DDC-6E49-2CE9-C252-1933A86E5E25}" v="2" dt="2026-01-19T17:22:08.420"/>
    <p1510:client id="{C603D765-C829-4F67-00A7-A60DB39431BF}" v="6" dt="2026-01-18T11:44:49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R Rahul" userId="S::rahul.mr2024@vitstudent.ac.in::c52f1bf8-803a-4fff-b497-5e5887db0498" providerId="AD" clId="Web-{BB170B60-EE32-956E-1727-566D8E8E7ABD}"/>
    <pc:docChg chg="modSld">
      <pc:chgData name="M R Rahul" userId="S::rahul.mr2024@vitstudent.ac.in::c52f1bf8-803a-4fff-b497-5e5887db0498" providerId="AD" clId="Web-{BB170B60-EE32-956E-1727-566D8E8E7ABD}" dt="2026-01-10T11:14:45.146" v="0" actId="1076"/>
      <pc:docMkLst>
        <pc:docMk/>
      </pc:docMkLst>
      <pc:sldChg chg="modSp">
        <pc:chgData name="M R Rahul" userId="S::rahul.mr2024@vitstudent.ac.in::c52f1bf8-803a-4fff-b497-5e5887db0498" providerId="AD" clId="Web-{BB170B60-EE32-956E-1727-566D8E8E7ABD}" dt="2026-01-10T11:14:45.146" v="0" actId="1076"/>
        <pc:sldMkLst>
          <pc:docMk/>
          <pc:sldMk cId="1363998951" sldId="326"/>
        </pc:sldMkLst>
        <pc:picChg chg="mod">
          <ac:chgData name="M R Rahul" userId="S::rahul.mr2024@vitstudent.ac.in::c52f1bf8-803a-4fff-b497-5e5887db0498" providerId="AD" clId="Web-{BB170B60-EE32-956E-1727-566D8E8E7ABD}" dt="2026-01-10T11:14:45.146" v="0" actId="1076"/>
          <ac:picMkLst>
            <pc:docMk/>
            <pc:sldMk cId="1363998951" sldId="326"/>
            <ac:picMk id="2050" creationId="{00000000-0000-0000-0000-000000000000}"/>
          </ac:picMkLst>
        </pc:picChg>
      </pc:sldChg>
    </pc:docChg>
  </pc:docChgLst>
  <pc:docChgLst>
    <pc:chgData name="Praharsh Agarwal" userId="S::praharsh.agarwal2024@vitstudent.ac.in::0692b216-1f36-4ce8-8c5b-1cd66c461ae5" providerId="AD" clId="Web-{8FDA3DDC-6E49-2CE9-C252-1933A86E5E25}"/>
    <pc:docChg chg="modSld">
      <pc:chgData name="Praharsh Agarwal" userId="S::praharsh.agarwal2024@vitstudent.ac.in::0692b216-1f36-4ce8-8c5b-1cd66c461ae5" providerId="AD" clId="Web-{8FDA3DDC-6E49-2CE9-C252-1933A86E5E25}" dt="2026-01-19T17:22:08.420" v="1"/>
      <pc:docMkLst>
        <pc:docMk/>
      </pc:docMkLst>
      <pc:sldChg chg="modSp">
        <pc:chgData name="Praharsh Agarwal" userId="S::praharsh.agarwal2024@vitstudent.ac.in::0692b216-1f36-4ce8-8c5b-1cd66c461ae5" providerId="AD" clId="Web-{8FDA3DDC-6E49-2CE9-C252-1933A86E5E25}" dt="2026-01-19T17:22:08.420" v="1"/>
        <pc:sldMkLst>
          <pc:docMk/>
          <pc:sldMk cId="1418545753" sldId="274"/>
        </pc:sldMkLst>
        <pc:picChg chg="mod modCrop">
          <ac:chgData name="Praharsh Agarwal" userId="S::praharsh.agarwal2024@vitstudent.ac.in::0692b216-1f36-4ce8-8c5b-1cd66c461ae5" providerId="AD" clId="Web-{8FDA3DDC-6E49-2CE9-C252-1933A86E5E25}" dt="2026-01-19T17:22:08.420" v="1"/>
          <ac:picMkLst>
            <pc:docMk/>
            <pc:sldMk cId="1418545753" sldId="274"/>
            <ac:picMk id="4099" creationId="{00000000-0000-0000-0000-000000000000}"/>
          </ac:picMkLst>
        </pc:picChg>
      </pc:sldChg>
    </pc:docChg>
  </pc:docChgLst>
  <pc:docChgLst>
    <pc:chgData name="Lakshmanan Parthasarathy Sp" userId="S::lakshmanan.parthas2024@vitstudent.ac.in::2894d832-7df0-4f6e-bfd7-e830613d4c67" providerId="AD" clId="Web-{00143B2B-D024-4D2B-A51B-FF1322036872}"/>
    <pc:docChg chg="modSld">
      <pc:chgData name="Lakshmanan Parthasarathy Sp" userId="S::lakshmanan.parthas2024@vitstudent.ac.in::2894d832-7df0-4f6e-bfd7-e830613d4c67" providerId="AD" clId="Web-{00143B2B-D024-4D2B-A51B-FF1322036872}" dt="2026-01-20T04:57:20.292" v="8" actId="1076"/>
      <pc:docMkLst>
        <pc:docMk/>
      </pc:docMkLst>
      <pc:sldChg chg="modSp">
        <pc:chgData name="Lakshmanan Parthasarathy Sp" userId="S::lakshmanan.parthas2024@vitstudent.ac.in::2894d832-7df0-4f6e-bfd7-e830613d4c67" providerId="AD" clId="Web-{00143B2B-D024-4D2B-A51B-FF1322036872}" dt="2026-01-20T04:29:47.120" v="7" actId="1076"/>
        <pc:sldMkLst>
          <pc:docMk/>
          <pc:sldMk cId="4174061010" sldId="286"/>
        </pc:sldMkLst>
        <pc:picChg chg="mod">
          <ac:chgData name="Lakshmanan Parthasarathy Sp" userId="S::lakshmanan.parthas2024@vitstudent.ac.in::2894d832-7df0-4f6e-bfd7-e830613d4c67" providerId="AD" clId="Web-{00143B2B-D024-4D2B-A51B-FF1322036872}" dt="2026-01-20T04:29:47.120" v="7" actId="1076"/>
          <ac:picMkLst>
            <pc:docMk/>
            <pc:sldMk cId="4174061010" sldId="286"/>
            <ac:picMk id="1027" creationId="{00000000-0000-0000-0000-000000000000}"/>
          </ac:picMkLst>
        </pc:picChg>
      </pc:sldChg>
      <pc:sldChg chg="modSp">
        <pc:chgData name="Lakshmanan Parthasarathy Sp" userId="S::lakshmanan.parthas2024@vitstudent.ac.in::2894d832-7df0-4f6e-bfd7-e830613d4c67" providerId="AD" clId="Web-{00143B2B-D024-4D2B-A51B-FF1322036872}" dt="2026-01-20T03:58:02.672" v="4" actId="1076"/>
        <pc:sldMkLst>
          <pc:docMk/>
          <pc:sldMk cId="3977779475" sldId="297"/>
        </pc:sldMkLst>
        <pc:picChg chg="mod modCrop">
          <ac:chgData name="Lakshmanan Parthasarathy Sp" userId="S::lakshmanan.parthas2024@vitstudent.ac.in::2894d832-7df0-4f6e-bfd7-e830613d4c67" providerId="AD" clId="Web-{00143B2B-D024-4D2B-A51B-FF1322036872}" dt="2026-01-20T03:58:02.672" v="4" actId="1076"/>
          <ac:picMkLst>
            <pc:docMk/>
            <pc:sldMk cId="3977779475" sldId="297"/>
            <ac:picMk id="1027" creationId="{00000000-0000-0000-0000-000000000000}"/>
          </ac:picMkLst>
        </pc:picChg>
      </pc:sldChg>
      <pc:sldChg chg="modSp">
        <pc:chgData name="Lakshmanan Parthasarathy Sp" userId="S::lakshmanan.parthas2024@vitstudent.ac.in::2894d832-7df0-4f6e-bfd7-e830613d4c67" providerId="AD" clId="Web-{00143B2B-D024-4D2B-A51B-FF1322036872}" dt="2026-01-20T04:57:20.292" v="8" actId="1076"/>
        <pc:sldMkLst>
          <pc:docMk/>
          <pc:sldMk cId="758664662" sldId="320"/>
        </pc:sldMkLst>
        <pc:picChg chg="mod">
          <ac:chgData name="Lakshmanan Parthasarathy Sp" userId="S::lakshmanan.parthas2024@vitstudent.ac.in::2894d832-7df0-4f6e-bfd7-e830613d4c67" providerId="AD" clId="Web-{00143B2B-D024-4D2B-A51B-FF1322036872}" dt="2026-01-20T04:57:20.292" v="8" actId="1076"/>
          <ac:picMkLst>
            <pc:docMk/>
            <pc:sldMk cId="758664662" sldId="320"/>
            <ac:picMk id="2051" creationId="{00000000-0000-0000-0000-000000000000}"/>
          </ac:picMkLst>
        </pc:picChg>
      </pc:sldChg>
    </pc:docChg>
  </pc:docChgLst>
  <pc:docChgLst>
    <pc:chgData name="Pranav V" userId="S::pranav.v2024a@vitstudent.ac.in::7c6e4f45-56c5-4798-a8bf-38513f5368ba" providerId="AD" clId="Web-{C603D765-C829-4F67-00A7-A60DB39431BF}"/>
    <pc:docChg chg="modSld">
      <pc:chgData name="Pranav V" userId="S::pranav.v2024a@vitstudent.ac.in::7c6e4f45-56c5-4798-a8bf-38513f5368ba" providerId="AD" clId="Web-{C603D765-C829-4F67-00A7-A60DB39431BF}" dt="2026-01-18T11:44:49.938" v="5" actId="1076"/>
      <pc:docMkLst>
        <pc:docMk/>
      </pc:docMkLst>
      <pc:sldChg chg="modSp">
        <pc:chgData name="Pranav V" userId="S::pranav.v2024a@vitstudent.ac.in::7c6e4f45-56c5-4798-a8bf-38513f5368ba" providerId="AD" clId="Web-{C603D765-C829-4F67-00A7-A60DB39431BF}" dt="2026-01-18T11:44:49.938" v="5" actId="1076"/>
        <pc:sldMkLst>
          <pc:docMk/>
          <pc:sldMk cId="1225436220" sldId="261"/>
        </pc:sldMkLst>
        <pc:picChg chg="mod">
          <ac:chgData name="Pranav V" userId="S::pranav.v2024a@vitstudent.ac.in::7c6e4f45-56c5-4798-a8bf-38513f5368ba" providerId="AD" clId="Web-{C603D765-C829-4F67-00A7-A60DB39431BF}" dt="2026-01-18T11:44:49.938" v="5" actId="1076"/>
          <ac:picMkLst>
            <pc:docMk/>
            <pc:sldMk cId="1225436220" sldId="261"/>
            <ac:picMk id="3076" creationId="{00000000-0000-0000-0000-000000000000}"/>
          </ac:picMkLst>
        </pc:picChg>
      </pc:sldChg>
    </pc:docChg>
  </pc:docChgLst>
  <pc:docChgLst>
    <pc:chgData name="Pranav V" userId="S::pranav.v2024a@vitstudent.ac.in::7c6e4f45-56c5-4798-a8bf-38513f5368ba" providerId="AD" clId="Web-{75083F69-69ED-7B7E-5567-09DA779A986A}"/>
    <pc:docChg chg="modSld">
      <pc:chgData name="Pranav V" userId="S::pranav.v2024a@vitstudent.ac.in::7c6e4f45-56c5-4798-a8bf-38513f5368ba" providerId="AD" clId="Web-{75083F69-69ED-7B7E-5567-09DA779A986A}" dt="2026-01-18T01:59:38.533" v="8" actId="1076"/>
      <pc:docMkLst>
        <pc:docMk/>
      </pc:docMkLst>
      <pc:sldChg chg="modSp">
        <pc:chgData name="Pranav V" userId="S::pranav.v2024a@vitstudent.ac.in::7c6e4f45-56c5-4798-a8bf-38513f5368ba" providerId="AD" clId="Web-{75083F69-69ED-7B7E-5567-09DA779A986A}" dt="2026-01-18T01:51:26.964" v="7" actId="1076"/>
        <pc:sldMkLst>
          <pc:docMk/>
          <pc:sldMk cId="1225436220" sldId="261"/>
        </pc:sldMkLst>
        <pc:picChg chg="mod">
          <ac:chgData name="Pranav V" userId="S::pranav.v2024a@vitstudent.ac.in::7c6e4f45-56c5-4798-a8bf-38513f5368ba" providerId="AD" clId="Web-{75083F69-69ED-7B7E-5567-09DA779A986A}" dt="2026-01-18T01:51:25.214" v="6" actId="1076"/>
          <ac:picMkLst>
            <pc:docMk/>
            <pc:sldMk cId="1225436220" sldId="261"/>
            <ac:picMk id="7" creationId="{00000000-0000-0000-0000-000000000000}"/>
          </ac:picMkLst>
        </pc:picChg>
        <pc:picChg chg="mod">
          <ac:chgData name="Pranav V" userId="S::pranav.v2024a@vitstudent.ac.in::7c6e4f45-56c5-4798-a8bf-38513f5368ba" providerId="AD" clId="Web-{75083F69-69ED-7B7E-5567-09DA779A986A}" dt="2026-01-18T01:51:26.964" v="7" actId="1076"/>
          <ac:picMkLst>
            <pc:docMk/>
            <pc:sldMk cId="1225436220" sldId="261"/>
            <ac:picMk id="3076" creationId="{00000000-0000-0000-0000-000000000000}"/>
          </ac:picMkLst>
        </pc:picChg>
      </pc:sldChg>
      <pc:sldChg chg="modSp">
        <pc:chgData name="Pranav V" userId="S::pranav.v2024a@vitstudent.ac.in::7c6e4f45-56c5-4798-a8bf-38513f5368ba" providerId="AD" clId="Web-{75083F69-69ED-7B7E-5567-09DA779A986A}" dt="2026-01-18T01:59:38.533" v="8" actId="1076"/>
        <pc:sldMkLst>
          <pc:docMk/>
          <pc:sldMk cId="2401796728" sldId="275"/>
        </pc:sldMkLst>
        <pc:picChg chg="mod">
          <ac:chgData name="Pranav V" userId="S::pranav.v2024a@vitstudent.ac.in::7c6e4f45-56c5-4798-a8bf-38513f5368ba" providerId="AD" clId="Web-{75083F69-69ED-7B7E-5567-09DA779A986A}" dt="2026-01-18T01:59:38.533" v="8" actId="1076"/>
          <ac:picMkLst>
            <pc:docMk/>
            <pc:sldMk cId="2401796728" sldId="275"/>
            <ac:picMk id="2050" creationId="{00000000-0000-0000-0000-000000000000}"/>
          </ac:picMkLst>
        </pc:picChg>
      </pc:sldChg>
      <pc:sldChg chg="modSp">
        <pc:chgData name="Pranav V" userId="S::pranav.v2024a@vitstudent.ac.in::7c6e4f45-56c5-4798-a8bf-38513f5368ba" providerId="AD" clId="Web-{75083F69-69ED-7B7E-5567-09DA779A986A}" dt="2026-01-18T01:49:15.179" v="1" actId="1076"/>
        <pc:sldMkLst>
          <pc:docMk/>
          <pc:sldMk cId="3188027873" sldId="330"/>
        </pc:sldMkLst>
        <pc:picChg chg="mod">
          <ac:chgData name="Pranav V" userId="S::pranav.v2024a@vitstudent.ac.in::7c6e4f45-56c5-4798-a8bf-38513f5368ba" providerId="AD" clId="Web-{75083F69-69ED-7B7E-5567-09DA779A986A}" dt="2026-01-18T01:49:15.179" v="1" actId="1076"/>
          <ac:picMkLst>
            <pc:docMk/>
            <pc:sldMk cId="3188027873" sldId="330"/>
            <ac:picMk id="3077" creationId="{00000000-0000-0000-0000-000000000000}"/>
          </ac:picMkLst>
        </pc:picChg>
      </pc:sldChg>
      <pc:sldChg chg="modSp">
        <pc:chgData name="Pranav V" userId="S::pranav.v2024a@vitstudent.ac.in::7c6e4f45-56c5-4798-a8bf-38513f5368ba" providerId="AD" clId="Web-{75083F69-69ED-7B7E-5567-09DA779A986A}" dt="2026-01-18T01:50:28.010" v="3" actId="1076"/>
        <pc:sldMkLst>
          <pc:docMk/>
          <pc:sldMk cId="4276344222" sldId="331"/>
        </pc:sldMkLst>
        <pc:picChg chg="mod">
          <ac:chgData name="Pranav V" userId="S::pranav.v2024a@vitstudent.ac.in::7c6e4f45-56c5-4798-a8bf-38513f5368ba" providerId="AD" clId="Web-{75083F69-69ED-7B7E-5567-09DA779A986A}" dt="2026-01-18T01:50:28.010" v="3" actId="1076"/>
          <ac:picMkLst>
            <pc:docMk/>
            <pc:sldMk cId="4276344222" sldId="331"/>
            <ac:picMk id="4098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39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65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512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577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09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10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4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48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08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5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70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B568A-9EE5-43B2-88E0-06BCAA517B50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C2CCA-4FFB-4D70-8DFF-7541B7D92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18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Web Programming</a:t>
            </a:r>
            <a:endParaRPr lang="en-IN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err="1"/>
              <a:t>Dr.</a:t>
            </a:r>
            <a:r>
              <a:rPr lang="en-IN"/>
              <a:t> </a:t>
            </a:r>
            <a:r>
              <a:rPr lang="en-IN" err="1"/>
              <a:t>Leninisha</a:t>
            </a:r>
            <a:r>
              <a:rPr lang="en-IN"/>
              <a:t> </a:t>
            </a:r>
            <a:r>
              <a:rPr lang="en-IN" err="1"/>
              <a:t>Shanmugam</a:t>
            </a:r>
            <a:endParaRPr lang="en-IN"/>
          </a:p>
          <a:p>
            <a:pPr algn="r"/>
            <a:r>
              <a:rPr lang="en-IN" err="1"/>
              <a:t>Asso</a:t>
            </a:r>
            <a:r>
              <a:rPr lang="en-IN"/>
              <a:t> Prof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7704" y="5229200"/>
            <a:ext cx="3240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7k60k2r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5"/>
          <a:stretch/>
        </p:blipFill>
        <p:spPr bwMode="auto">
          <a:xfrm>
            <a:off x="463724" y="757"/>
            <a:ext cx="8568977" cy="667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34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02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4889450" cy="422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436096" y="2813084"/>
            <a:ext cx="3130922" cy="11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80" y="1000374"/>
            <a:ext cx="12319488" cy="355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67" y="-2376636"/>
            <a:ext cx="3914691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43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02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/>
          <a:stretch/>
        </p:blipFill>
        <p:spPr bwMode="auto">
          <a:xfrm>
            <a:off x="770020" y="1412776"/>
            <a:ext cx="3951725" cy="428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0848"/>
            <a:ext cx="3262362" cy="352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2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02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8079159" cy="276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365104"/>
            <a:ext cx="6815094" cy="158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17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02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382049" cy="295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925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02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74" y="1649677"/>
            <a:ext cx="8481616" cy="289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41168"/>
            <a:ext cx="6831029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777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02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1" y="4149080"/>
            <a:ext cx="7815426" cy="18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986002"/>
            <a:ext cx="2705430" cy="301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89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19"/>
            <a:ext cx="3802983" cy="159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6827359" cy="2986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26" y="3463642"/>
            <a:ext cx="3916420" cy="2677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48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47" y="688851"/>
            <a:ext cx="7631113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01008"/>
            <a:ext cx="4406826" cy="295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26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8" y="624971"/>
            <a:ext cx="7872341" cy="450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14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4" y="620688"/>
            <a:ext cx="7053969" cy="286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06484"/>
            <a:ext cx="368994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645024"/>
            <a:ext cx="3916420" cy="2677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2209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908720"/>
            <a:ext cx="4413969" cy="552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1208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9"/>
            <a:ext cx="6599726" cy="4620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67" y="4581128"/>
            <a:ext cx="2749550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625" y="18965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534345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675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24744"/>
            <a:ext cx="4622750" cy="518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669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286401"/>
            <a:ext cx="3305907" cy="259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3" y="620688"/>
            <a:ext cx="8533862" cy="3644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704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4421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49411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a-IN" b="1"/>
              <a:t>வணக்கம் லெனிநிஷா!</a:t>
            </a:r>
          </a:p>
          <a:p>
            <a:r>
              <a:rPr lang="ta-IN"/>
              <a:t>இது என் முதல் </a:t>
            </a:r>
            <a:r>
              <a:rPr lang="en-US"/>
              <a:t>HTML </a:t>
            </a:r>
            <a:r>
              <a:rPr lang="ta-IN"/>
              <a:t>பக்கம்.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14" y="1142652"/>
            <a:ext cx="5856114" cy="319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9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420898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5" t="-20825" r="5918" b="21031"/>
          <a:stretch>
            <a:fillRect/>
          </a:stretch>
        </p:blipFill>
        <p:spPr bwMode="auto">
          <a:xfrm>
            <a:off x="539552" y="3573016"/>
            <a:ext cx="7343610" cy="308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699792" y="-1668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45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816" y="-171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20508" y="4293096"/>
            <a:ext cx="2492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err="1">
                <a:latin typeface="Segoe UI" pitchFamily="34" charset="0"/>
                <a:cs typeface="Segoe UI" pitchFamily="34" charset="0"/>
              </a:rPr>
              <a:t>behavior</a:t>
            </a:r>
            <a:r>
              <a:rPr lang="en-IN" b="1">
                <a:latin typeface="Segoe UI" pitchFamily="34" charset="0"/>
                <a:cs typeface="Segoe UI" pitchFamily="34" charset="0"/>
              </a:rPr>
              <a:t>="alternate"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99792" y="3789040"/>
            <a:ext cx="2533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err="1">
                <a:latin typeface="Segoe UI" pitchFamily="34" charset="0"/>
                <a:cs typeface="Segoe UI" pitchFamily="34" charset="0"/>
              </a:rPr>
              <a:t>behavior</a:t>
            </a:r>
            <a:r>
              <a:rPr lang="en-IN" b="1">
                <a:latin typeface="Segoe UI" pitchFamily="34" charset="0"/>
                <a:cs typeface="Segoe UI" pitchFamily="34" charset="0"/>
              </a:rPr>
              <a:t>=“slide"</a:t>
            </a:r>
          </a:p>
        </p:txBody>
      </p:sp>
      <p:sp>
        <p:nvSpPr>
          <p:cNvPr id="7" name="Rectangle 6"/>
          <p:cNvSpPr/>
          <p:nvPr/>
        </p:nvSpPr>
        <p:spPr>
          <a:xfrm>
            <a:off x="2720508" y="4797152"/>
            <a:ext cx="380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err="1">
                <a:latin typeface="Segoe UI" pitchFamily="34" charset="0"/>
                <a:cs typeface="Segoe UI" pitchFamily="34" charset="0"/>
              </a:rPr>
              <a:t>behavior</a:t>
            </a:r>
            <a:r>
              <a:rPr lang="en-IN" b="1">
                <a:latin typeface="Segoe UI" pitchFamily="34" charset="0"/>
                <a:cs typeface="Segoe UI" pitchFamily="34" charset="0"/>
              </a:rPr>
              <a:t>="scroll" direction="up"</a:t>
            </a:r>
          </a:p>
        </p:txBody>
      </p:sp>
      <p:sp>
        <p:nvSpPr>
          <p:cNvPr id="8" name="Rectangle 7"/>
          <p:cNvSpPr/>
          <p:nvPr/>
        </p:nvSpPr>
        <p:spPr>
          <a:xfrm>
            <a:off x="2699792" y="5291916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err="1">
                <a:latin typeface="Segoe UI" pitchFamily="34" charset="0"/>
                <a:cs typeface="Segoe UI" pitchFamily="34" charset="0"/>
              </a:rPr>
              <a:t>behavior</a:t>
            </a:r>
            <a:r>
              <a:rPr lang="en-IN" b="1">
                <a:latin typeface="Segoe UI" pitchFamily="34" charset="0"/>
                <a:cs typeface="Segoe UI" pitchFamily="34" charset="0"/>
              </a:rPr>
              <a:t>="scroll" direction="left" </a:t>
            </a:r>
            <a:r>
              <a:rPr lang="en-IN" b="1" err="1">
                <a:latin typeface="Segoe UI" pitchFamily="34" charset="0"/>
                <a:cs typeface="Segoe UI" pitchFamily="34" charset="0"/>
              </a:rPr>
              <a:t>scrollamount</a:t>
            </a:r>
            <a:r>
              <a:rPr lang="en-IN" b="1">
                <a:latin typeface="Segoe UI" pitchFamily="34" charset="0"/>
                <a:cs typeface="Segoe UI" pitchFamily="34" charset="0"/>
              </a:rPr>
              <a:t>="5"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01" y="1268760"/>
            <a:ext cx="810736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714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553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970088"/>
            <a:ext cx="8593137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0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>
                <a:latin typeface="Arial" pitchFamily="34" charset="0"/>
                <a:cs typeface="Arial" pitchFamily="34" charset="0"/>
              </a:rPr>
              <a:t>Syllabus</a:t>
            </a:r>
            <a:endParaRPr lang="en-IN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8245139" cy="605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873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5536" y="-171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51200"/>
            <a:ext cx="5854700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8176788" cy="219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874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5536" y="-171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1" y="4725144"/>
            <a:ext cx="302973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65" y="1124744"/>
            <a:ext cx="324241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869160"/>
            <a:ext cx="3155906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272" y="1099998"/>
            <a:ext cx="3351805" cy="357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0744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5536" y="-171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3629595" cy="534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692696"/>
            <a:ext cx="468052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07045"/>
            <a:ext cx="2160240" cy="310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81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18864" y="-171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707701" cy="153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" y="116632"/>
            <a:ext cx="3944094" cy="412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" y="4293096"/>
            <a:ext cx="427536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23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8864" y="-171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4" y="971600"/>
            <a:ext cx="8342808" cy="549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637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553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6842414" cy="3815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593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553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4" y="2276872"/>
            <a:ext cx="7069003" cy="2475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719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553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8386613" cy="38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79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556792"/>
            <a:ext cx="7211144" cy="3921299"/>
          </a:xfrm>
        </p:spPr>
        <p:txBody>
          <a:bodyPr>
            <a:normAutofit fontScale="70000" lnSpcReduction="20000"/>
          </a:bodyPr>
          <a:lstStyle/>
          <a:p>
            <a:r>
              <a:rPr lang="en-IN">
                <a:solidFill>
                  <a:srgbClr val="0000FF"/>
                </a:solidFill>
              </a:rPr>
              <a:t>&lt;</a:t>
            </a:r>
            <a:r>
              <a:rPr lang="en-IN" err="1">
                <a:solidFill>
                  <a:srgbClr val="0000FF"/>
                </a:solidFill>
              </a:rPr>
              <a:t>thead</a:t>
            </a:r>
            <a:r>
              <a:rPr lang="en-IN">
                <a:solidFill>
                  <a:srgbClr val="0000FF"/>
                </a:solidFill>
              </a:rPr>
              <a:t>&gt;</a:t>
            </a:r>
          </a:p>
          <a:p>
            <a:r>
              <a:rPr lang="en-US"/>
              <a:t>The &lt;</a:t>
            </a:r>
            <a:r>
              <a:rPr lang="en-US" err="1"/>
              <a:t>thead</a:t>
            </a:r>
            <a:r>
              <a:rPr lang="en-US"/>
              <a:t>&gt; remains visible when scrolling through a long list of data.</a:t>
            </a:r>
            <a:endParaRPr lang="en-IN"/>
          </a:p>
          <a:p>
            <a:r>
              <a:rPr lang="en-IN">
                <a:solidFill>
                  <a:srgbClr val="0000FF"/>
                </a:solidFill>
              </a:rPr>
              <a:t>&lt;</a:t>
            </a:r>
            <a:r>
              <a:rPr lang="en-IN" err="1">
                <a:solidFill>
                  <a:srgbClr val="0000FF"/>
                </a:solidFill>
              </a:rPr>
              <a:t>tbody</a:t>
            </a:r>
            <a:r>
              <a:rPr lang="en-IN">
                <a:solidFill>
                  <a:srgbClr val="0000FF"/>
                </a:solidFill>
              </a:rPr>
              <a:t>&gt;</a:t>
            </a:r>
          </a:p>
          <a:p>
            <a:r>
              <a:rPr lang="en-US"/>
              <a:t>The table header stays </a:t>
            </a:r>
            <a:r>
              <a:rPr lang="en-US" b="1"/>
              <a:t>always visible</a:t>
            </a:r>
            <a:r>
              <a:rPr lang="en-US"/>
              <a:t>.</a:t>
            </a:r>
          </a:p>
          <a:p>
            <a:r>
              <a:rPr lang="en-US"/>
              <a:t>Users can </a:t>
            </a:r>
            <a:r>
              <a:rPr lang="en-US" b="1"/>
              <a:t>scroll within the table itself</a:t>
            </a:r>
            <a:r>
              <a:rPr lang="en-US"/>
              <a:t> without moving the whole page.</a:t>
            </a:r>
            <a:endParaRPr lang="en-IN"/>
          </a:p>
          <a:p>
            <a:r>
              <a:rPr lang="en-IN">
                <a:solidFill>
                  <a:srgbClr val="0000FF"/>
                </a:solidFill>
              </a:rPr>
              <a:t>&lt;</a:t>
            </a:r>
            <a:r>
              <a:rPr lang="en-IN" err="1">
                <a:solidFill>
                  <a:srgbClr val="0000FF"/>
                </a:solidFill>
              </a:rPr>
              <a:t>tfoot</a:t>
            </a:r>
            <a:r>
              <a:rPr lang="en-IN">
                <a:solidFill>
                  <a:srgbClr val="0000FF"/>
                </a:solidFill>
              </a:rPr>
              <a:t>&gt;</a:t>
            </a:r>
          </a:p>
          <a:p>
            <a:pPr algn="just"/>
            <a:r>
              <a:rPr lang="en-US"/>
              <a:t>The footer remains visible even when scrolling through large datasets.</a:t>
            </a:r>
          </a:p>
          <a:p>
            <a:pPr algn="just"/>
            <a:r>
              <a:rPr lang="en-US"/>
              <a:t>The footer can have a different background color to highlight totals.</a:t>
            </a:r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553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992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8864" y="-171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9" y="816896"/>
            <a:ext cx="8652941" cy="592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484784"/>
            <a:ext cx="549233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06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>
                <a:latin typeface="Arial" pitchFamily="34" charset="0"/>
                <a:cs typeface="Arial" pitchFamily="34" charset="0"/>
              </a:rPr>
              <a:t>Syllabus</a:t>
            </a:r>
            <a:endParaRPr lang="en-IN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8208912" cy="61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918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23928" y="-228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3" y="151725"/>
            <a:ext cx="4447540" cy="651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93413"/>
            <a:ext cx="3506557" cy="183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133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27584" y="-198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3119"/>
            <a:ext cx="6500426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912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27584" y="-198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25144"/>
            <a:ext cx="3244751" cy="159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04053"/>
            <a:ext cx="8699756" cy="324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692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4110" y="-99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054011" cy="332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600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5172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HTML-Character References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21" y="607678"/>
            <a:ext cx="9177368" cy="375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20" y="3875996"/>
            <a:ext cx="3429000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584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39552" y="42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017584"/>
            <a:ext cx="9001000" cy="17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41965"/>
            <a:ext cx="4058394" cy="1791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93327"/>
            <a:ext cx="3776712" cy="164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663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39552" y="42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9837"/>
            <a:ext cx="5183537" cy="271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43" y="4150318"/>
            <a:ext cx="5068193" cy="2449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83" y="836712"/>
            <a:ext cx="348615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36" y="1988840"/>
            <a:ext cx="3131994" cy="184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568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39552" y="42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52736"/>
            <a:ext cx="5664274" cy="272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93" y="4221088"/>
            <a:ext cx="6005809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352" y="810692"/>
            <a:ext cx="348615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933668"/>
            <a:ext cx="2627938" cy="1547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248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8637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19" y="2593852"/>
            <a:ext cx="4590752" cy="167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19" y="620688"/>
            <a:ext cx="476923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19" y="4509120"/>
            <a:ext cx="3387148" cy="39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36" y="4903514"/>
            <a:ext cx="386301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09" y="5445224"/>
            <a:ext cx="4285637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19" y="5877272"/>
            <a:ext cx="3968441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73" y="6305433"/>
            <a:ext cx="5093507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666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39552" y="42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735675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216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Power of Web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>
                <a:latin typeface="Segoe UI" pitchFamily="34" charset="0"/>
                <a:cs typeface="Segoe UI" pitchFamily="34" charset="0"/>
              </a:rPr>
              <a:t>E-Commerce and Online Shopping</a:t>
            </a:r>
          </a:p>
          <a:p>
            <a:r>
              <a:rPr lang="en-US" sz="2000">
                <a:latin typeface="Segoe UI" pitchFamily="34" charset="0"/>
                <a:cs typeface="Segoe UI" pitchFamily="34" charset="0"/>
              </a:rPr>
              <a:t>Websites like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Amazon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 err="1">
                <a:latin typeface="Segoe UI" pitchFamily="34" charset="0"/>
                <a:cs typeface="Segoe UI" pitchFamily="34" charset="0"/>
              </a:rPr>
              <a:t>Flipkart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and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eBay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 use web programming to offer seamless shopping experiences.</a:t>
            </a:r>
          </a:p>
          <a:p>
            <a:r>
              <a:rPr lang="en-US" sz="2000" b="1">
                <a:latin typeface="Segoe UI" pitchFamily="34" charset="0"/>
                <a:cs typeface="Segoe UI" pitchFamily="34" charset="0"/>
              </a:rPr>
              <a:t>Communication and Collaboration</a:t>
            </a:r>
          </a:p>
          <a:p>
            <a:r>
              <a:rPr lang="en-US" sz="2000">
                <a:latin typeface="Segoe UI" pitchFamily="34" charset="0"/>
                <a:cs typeface="Segoe UI" pitchFamily="34" charset="0"/>
              </a:rPr>
              <a:t>Platforms like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Gmail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Slack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Microsoft Teams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and </a:t>
            </a:r>
            <a:r>
              <a:rPr lang="en-US" sz="2000" b="1" err="1">
                <a:latin typeface="Segoe UI" pitchFamily="34" charset="0"/>
                <a:cs typeface="Segoe UI" pitchFamily="34" charset="0"/>
              </a:rPr>
              <a:t>WhatsApp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 Web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 are built using web programming.</a:t>
            </a:r>
          </a:p>
          <a:p>
            <a:r>
              <a:rPr lang="en-US" sz="2000" b="1">
                <a:latin typeface="Segoe UI" pitchFamily="34" charset="0"/>
                <a:cs typeface="Segoe UI" pitchFamily="34" charset="0"/>
              </a:rPr>
              <a:t>Social Networking and Media</a:t>
            </a:r>
          </a:p>
          <a:p>
            <a:r>
              <a:rPr lang="en-US" sz="2000">
                <a:latin typeface="Segoe UI" pitchFamily="34" charset="0"/>
                <a:cs typeface="Segoe UI" pitchFamily="34" charset="0"/>
              </a:rPr>
              <a:t>Applications like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Facebook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 err="1">
                <a:latin typeface="Segoe UI" pitchFamily="34" charset="0"/>
                <a:cs typeface="Segoe UI" pitchFamily="34" charset="0"/>
              </a:rPr>
              <a:t>Instagram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Twitter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and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LinkedIn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 revolutionize how people connect, share, and interact.</a:t>
            </a:r>
          </a:p>
          <a:p>
            <a:r>
              <a:rPr lang="en-US" sz="2000" b="1">
                <a:latin typeface="Segoe UI" pitchFamily="34" charset="0"/>
                <a:cs typeface="Segoe UI" pitchFamily="34" charset="0"/>
              </a:rPr>
              <a:t>Entertainment and Streaming</a:t>
            </a:r>
          </a:p>
          <a:p>
            <a:r>
              <a:rPr lang="en-US" sz="2000">
                <a:latin typeface="Segoe UI" pitchFamily="34" charset="0"/>
                <a:cs typeface="Segoe UI" pitchFamily="34" charset="0"/>
              </a:rPr>
              <a:t>Services like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Netflix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YouTube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and </a:t>
            </a:r>
            <a:r>
              <a:rPr lang="en-US" sz="2000" b="1" err="1">
                <a:latin typeface="Segoe UI" pitchFamily="34" charset="0"/>
                <a:cs typeface="Segoe UI" pitchFamily="34" charset="0"/>
              </a:rPr>
              <a:t>Spotify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 rely on web technologies for video/audio streaming.</a:t>
            </a:r>
          </a:p>
          <a:p>
            <a:endParaRPr lang="en-US" sz="2000">
              <a:latin typeface="Segoe UI" pitchFamily="34" charset="0"/>
              <a:cs typeface="Segoe UI" pitchFamily="34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21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39552" y="42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IN" sz="36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09" y="1700808"/>
            <a:ext cx="827516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780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Animation Using HTML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2" y="0"/>
            <a:ext cx="515110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44098"/>
            <a:ext cx="7466124" cy="229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693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Animation Using HTML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4466456" cy="4651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91" y="4725144"/>
            <a:ext cx="5545425" cy="213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497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75892"/>
            <a:ext cx="6776749" cy="220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812" y="4005064"/>
            <a:ext cx="644163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027164"/>
            <a:ext cx="188595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313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28" y="1124744"/>
            <a:ext cx="633165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6992"/>
            <a:ext cx="5451772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80" y="5877272"/>
            <a:ext cx="5890881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955" y="764704"/>
            <a:ext cx="2413335" cy="172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946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1809"/>
            <a:ext cx="5422710" cy="222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61048"/>
            <a:ext cx="283977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409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74393"/>
            <a:ext cx="856328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61048"/>
            <a:ext cx="3156467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135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90874"/>
            <a:ext cx="888784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187018"/>
            <a:ext cx="5883473" cy="154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05" y="3933056"/>
            <a:ext cx="694265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603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5136952" cy="12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437112"/>
            <a:ext cx="2635622" cy="202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552324" cy="1562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453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7935359" cy="2146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4403179" cy="93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78090"/>
            <a:ext cx="6649533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67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Power of Web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>
                <a:latin typeface="Segoe UI" pitchFamily="34" charset="0"/>
                <a:cs typeface="Segoe UI" pitchFamily="34" charset="0"/>
              </a:rPr>
              <a:t>Education and Learning</a:t>
            </a:r>
          </a:p>
          <a:p>
            <a:r>
              <a:rPr lang="en-US" sz="2000">
                <a:latin typeface="Segoe UI" pitchFamily="34" charset="0"/>
                <a:cs typeface="Segoe UI" pitchFamily="34" charset="0"/>
              </a:rPr>
              <a:t>Platforms like </a:t>
            </a:r>
            <a:r>
              <a:rPr lang="en-US" sz="2000" b="1" err="1">
                <a:latin typeface="Segoe UI" pitchFamily="34" charset="0"/>
                <a:cs typeface="Segoe UI" pitchFamily="34" charset="0"/>
              </a:rPr>
              <a:t>Coursera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Khan Academy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and </a:t>
            </a:r>
            <a:r>
              <a:rPr lang="en-US" sz="2000" b="1" err="1">
                <a:latin typeface="Segoe UI" pitchFamily="34" charset="0"/>
                <a:cs typeface="Segoe UI" pitchFamily="34" charset="0"/>
              </a:rPr>
              <a:t>edX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 use web programming to deliver online courses.</a:t>
            </a:r>
          </a:p>
          <a:p>
            <a:r>
              <a:rPr lang="en-US" sz="2000" b="1">
                <a:latin typeface="Segoe UI" pitchFamily="34" charset="0"/>
                <a:cs typeface="Segoe UI" pitchFamily="34" charset="0"/>
              </a:rPr>
              <a:t>Financial Services and Banking</a:t>
            </a:r>
          </a:p>
          <a:p>
            <a:r>
              <a:rPr lang="en-US" sz="2000">
                <a:latin typeface="Segoe UI" pitchFamily="34" charset="0"/>
                <a:cs typeface="Segoe UI" pitchFamily="34" charset="0"/>
              </a:rPr>
              <a:t>Online banking, payment apps (e.g.,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PayPal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Stripe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Google Pay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), and stock trading platforms use secure web programming.</a:t>
            </a:r>
          </a:p>
          <a:p>
            <a:r>
              <a:rPr lang="en-US" sz="2000" b="1">
                <a:latin typeface="Segoe UI" pitchFamily="34" charset="0"/>
                <a:cs typeface="Segoe UI" pitchFamily="34" charset="0"/>
              </a:rPr>
              <a:t>Healthcare and Telemedicine</a:t>
            </a:r>
          </a:p>
          <a:p>
            <a:r>
              <a:rPr lang="en-US" sz="2000">
                <a:latin typeface="Segoe UI" pitchFamily="34" charset="0"/>
                <a:cs typeface="Segoe UI" pitchFamily="34" charset="0"/>
              </a:rPr>
              <a:t>Applications like </a:t>
            </a:r>
            <a:r>
              <a:rPr lang="en-US" sz="2000" b="1" err="1">
                <a:latin typeface="Segoe UI" pitchFamily="34" charset="0"/>
                <a:cs typeface="Segoe UI" pitchFamily="34" charset="0"/>
              </a:rPr>
              <a:t>Practo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 and hospital portals allow patients to book appointments, access records, and consult doctors online.</a:t>
            </a:r>
          </a:p>
          <a:p>
            <a:r>
              <a:rPr lang="en-US" sz="2000">
                <a:latin typeface="Segoe UI" pitchFamily="34" charset="0"/>
                <a:cs typeface="Segoe UI" pitchFamily="34" charset="0"/>
              </a:rPr>
              <a:t>Telemedicine platforms use web technologies for secure video calls and sharing sensitive medical data.</a:t>
            </a:r>
          </a:p>
          <a:p>
            <a:r>
              <a:rPr lang="en-US" sz="2000" b="1">
                <a:latin typeface="Segoe UI" pitchFamily="34" charset="0"/>
                <a:cs typeface="Segoe UI" pitchFamily="34" charset="0"/>
              </a:rPr>
              <a:t>Transportation and Logistics</a:t>
            </a:r>
          </a:p>
          <a:p>
            <a:r>
              <a:rPr lang="en-US" sz="2000">
                <a:latin typeface="Segoe UI" pitchFamily="34" charset="0"/>
                <a:cs typeface="Segoe UI" pitchFamily="34" charset="0"/>
              </a:rPr>
              <a:t>Apps like </a:t>
            </a:r>
            <a:r>
              <a:rPr lang="en-US" sz="2000" b="1" err="1">
                <a:latin typeface="Segoe UI" pitchFamily="34" charset="0"/>
                <a:cs typeface="Segoe UI" pitchFamily="34" charset="0"/>
              </a:rPr>
              <a:t>Uber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b="1">
                <a:latin typeface="Segoe UI" pitchFamily="34" charset="0"/>
                <a:cs typeface="Segoe UI" pitchFamily="34" charset="0"/>
              </a:rPr>
              <a:t>Ola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, and </a:t>
            </a:r>
            <a:r>
              <a:rPr lang="en-US" sz="2000" b="1" err="1">
                <a:latin typeface="Segoe UI" pitchFamily="34" charset="0"/>
                <a:cs typeface="Segoe UI" pitchFamily="34" charset="0"/>
              </a:rPr>
              <a:t>Swiggy</a:t>
            </a:r>
            <a:r>
              <a:rPr lang="en-US" sz="2000">
                <a:latin typeface="Segoe UI" pitchFamily="34" charset="0"/>
                <a:cs typeface="Segoe UI" pitchFamily="34" charset="0"/>
              </a:rPr>
              <a:t> use web programming for booking, tracking, and route optimization.</a:t>
            </a:r>
          </a:p>
          <a:p>
            <a:endParaRPr lang="en-US" sz="2000">
              <a:latin typeface="Segoe UI" pitchFamily="34" charset="0"/>
              <a:cs typeface="Segoe UI" pitchFamily="34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177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13176"/>
            <a:ext cx="8380777" cy="994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" y="1031859"/>
            <a:ext cx="7938248" cy="381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664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08720"/>
            <a:ext cx="5506442" cy="142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7836441" cy="1501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077072"/>
            <a:ext cx="497909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22" y="5013176"/>
            <a:ext cx="762379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582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571343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56991"/>
            <a:ext cx="8069392" cy="148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339752" y="5157192"/>
            <a:ext cx="431849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2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84" y="1700808"/>
            <a:ext cx="6005264" cy="222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3568" y="4725144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>
                <a:latin typeface="Arial" pitchFamily="34" charset="0"/>
                <a:cs typeface="Arial" pitchFamily="34" charset="0"/>
              </a:rPr>
              <a:t>post:</a:t>
            </a:r>
            <a:r>
              <a:rPr lang="en-US">
                <a:latin typeface="Arial" pitchFamily="34" charset="0"/>
                <a:cs typeface="Arial" pitchFamily="34" charset="0"/>
              </a:rPr>
              <a:t> We can use the post value of method attribute when we want to process the sensitive data as it does not display the submitted data in URL.</a:t>
            </a:r>
          </a:p>
        </p:txBody>
      </p:sp>
    </p:spTree>
    <p:extLst>
      <p:ext uri="{BB962C8B-B14F-4D97-AF65-F5344CB8AC3E}">
        <p14:creationId xmlns:p14="http://schemas.microsoft.com/office/powerpoint/2010/main" val="2427665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556792"/>
            <a:ext cx="8964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Arial" pitchFamily="34" charset="0"/>
                <a:cs typeface="Arial" pitchFamily="34" charset="0"/>
              </a:rPr>
              <a:t>get:</a:t>
            </a:r>
            <a:r>
              <a:rPr lang="en-US">
                <a:latin typeface="Arial" pitchFamily="34" charset="0"/>
                <a:cs typeface="Arial" pitchFamily="34" charset="0"/>
              </a:rPr>
              <a:t> The get value of method attribute is default value while submitting the form. But this is not secure as it displays data in URL after submitting the form</a:t>
            </a:r>
            <a:endParaRPr lang="en-IN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06" y="980728"/>
            <a:ext cx="7012903" cy="500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3123"/>
            <a:ext cx="687252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8749322" cy="35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1" y="4365104"/>
            <a:ext cx="7253685" cy="32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0601" y="3501008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>
                <a:latin typeface="Arial" pitchFamily="34" charset="0"/>
                <a:cs typeface="Arial" pitchFamily="34" charset="0"/>
              </a:rPr>
              <a:t>_self:</a:t>
            </a:r>
            <a:r>
              <a:rPr lang="en-US">
                <a:latin typeface="Arial" pitchFamily="34" charset="0"/>
                <a:cs typeface="Arial" pitchFamily="34" charset="0"/>
              </a:rPr>
              <a:t> If we use _self as an attribute value, then the response will display in current page only</a:t>
            </a:r>
            <a:endParaRPr lang="en-IN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5229200"/>
            <a:ext cx="7911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Arial" pitchFamily="34" charset="0"/>
                <a:cs typeface="Arial" pitchFamily="34" charset="0"/>
              </a:rPr>
              <a:t>_blank:</a:t>
            </a:r>
            <a:r>
              <a:rPr lang="en-US">
                <a:latin typeface="Arial" pitchFamily="34" charset="0"/>
                <a:cs typeface="Arial" pitchFamily="34" charset="0"/>
              </a:rPr>
              <a:t> If we use _blank as an attribute it will load the response in a new page</a:t>
            </a:r>
            <a:endParaRPr lang="en-IN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82" y="5931348"/>
            <a:ext cx="6747377" cy="47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572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0" y="1156168"/>
            <a:ext cx="8965328" cy="472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862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5" y="1413973"/>
            <a:ext cx="8336676" cy="403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998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HTML- Project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52659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122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HTML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7996085" cy="46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1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HTML – </a:t>
            </a:r>
            <a:r>
              <a:rPr lang="en-US" b="1"/>
              <a:t>H</a:t>
            </a:r>
            <a:r>
              <a:rPr lang="en-US"/>
              <a:t>yper </a:t>
            </a:r>
            <a:r>
              <a:rPr lang="en-US" b="1"/>
              <a:t>T</a:t>
            </a:r>
            <a:r>
              <a:rPr lang="en-US"/>
              <a:t>ext </a:t>
            </a:r>
            <a:r>
              <a:rPr lang="en-US" b="1"/>
              <a:t>M</a:t>
            </a:r>
            <a:r>
              <a:rPr lang="en-US"/>
              <a:t>arkup </a:t>
            </a:r>
            <a:r>
              <a:rPr lang="en-US" b="1"/>
              <a:t>L</a:t>
            </a:r>
            <a:r>
              <a:rPr lang="en-US"/>
              <a:t>anguage </a:t>
            </a:r>
          </a:p>
          <a:p>
            <a:r>
              <a:rPr lang="en-US"/>
              <a:t>1991,  Tim Berners-Lee invented HTML</a:t>
            </a:r>
          </a:p>
          <a:p>
            <a:r>
              <a:rPr lang="en-US"/>
              <a:t>HTML is not a programming language,  It is a Markup Language</a:t>
            </a:r>
          </a:p>
          <a:p>
            <a:r>
              <a:rPr lang="en-US"/>
              <a:t>It consist of markup tags, which describes how text should be displayed  in the web page</a:t>
            </a:r>
          </a:p>
          <a:p>
            <a:r>
              <a:rPr lang="en-US"/>
              <a:t>HTML elements tell the browser how to display the content</a:t>
            </a:r>
          </a:p>
          <a:p>
            <a:r>
              <a:rPr lang="en-US"/>
              <a:t>HTML is not case sensitive language</a:t>
            </a:r>
          </a:p>
          <a:p>
            <a:r>
              <a:rPr lang="en-US"/>
              <a:t>HTML used to create static websites</a:t>
            </a:r>
          </a:p>
        </p:txBody>
      </p:sp>
    </p:spTree>
    <p:extLst>
      <p:ext uri="{BB962C8B-B14F-4D97-AF65-F5344CB8AC3E}">
        <p14:creationId xmlns:p14="http://schemas.microsoft.com/office/powerpoint/2010/main" val="16119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Let’s begin with HTML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>
                <a:latin typeface="Arial" pitchFamily="34" charset="0"/>
                <a:cs typeface="Arial" pitchFamily="34" charset="0"/>
              </a:rPr>
              <a:t>Hypertext</a:t>
            </a:r>
            <a:r>
              <a:rPr lang="en-US" sz="2000">
                <a:latin typeface="Arial" pitchFamily="34" charset="0"/>
                <a:cs typeface="Arial" pitchFamily="34" charset="0"/>
              </a:rPr>
              <a:t> refers to text that contains links to other pieces of text or content, enabling users to navigate between documents or sections by clicking on hyperlinks.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latin typeface="Arial" pitchFamily="34" charset="0"/>
                <a:cs typeface="Arial" pitchFamily="34" charset="0"/>
              </a:rPr>
              <a:t>A Markup Language is a system used to structure and present data in documents, particularly for the web. 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latin typeface="Arial" pitchFamily="34" charset="0"/>
                <a:cs typeface="Arial" pitchFamily="34" charset="0"/>
              </a:rPr>
              <a:t>It uses a set of rules to annotate text in a way that specifies how it should be displayed, formatted, or structured. These annotations are called </a:t>
            </a:r>
            <a:r>
              <a:rPr lang="en-US" sz="20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tags or markup</a:t>
            </a:r>
            <a:r>
              <a:rPr lang="en-US" sz="2000">
                <a:latin typeface="Arial" pitchFamily="34" charset="0"/>
                <a:cs typeface="Arial" pitchFamily="34" charset="0"/>
              </a:rPr>
              <a:t>.</a:t>
            </a:r>
            <a:endParaRPr lang="en-IN" sz="2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1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aired and empty ta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paired and empty tag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4"/>
          <a:stretch/>
        </p:blipFill>
        <p:spPr bwMode="auto">
          <a:xfrm>
            <a:off x="-1937497" y="946820"/>
            <a:ext cx="11989499" cy="54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02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7857A61B76164BA98A89D85CEB89F3" ma:contentTypeVersion="3" ma:contentTypeDescription="Create a new document." ma:contentTypeScope="" ma:versionID="c8a03162020c390d372a2549bd4c95cf">
  <xsd:schema xmlns:xsd="http://www.w3.org/2001/XMLSchema" xmlns:xs="http://www.w3.org/2001/XMLSchema" xmlns:p="http://schemas.microsoft.com/office/2006/metadata/properties" xmlns:ns2="55e988a3-ac11-4feb-a8fd-3d3caa5abe9b" targetNamespace="http://schemas.microsoft.com/office/2006/metadata/properties" ma:root="true" ma:fieldsID="20d290c1c7947ca9bde9265cfc388916" ns2:_="">
    <xsd:import namespace="55e988a3-ac11-4feb-a8fd-3d3caa5abe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e988a3-ac11-4feb-a8fd-3d3caa5ab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DB8798-80D3-4564-B05A-B9A5A1A426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573DC0-ADF2-4272-B96B-BA5D8D9C5CDB}">
  <ds:schemaRefs>
    <ds:schemaRef ds:uri="55e988a3-ac11-4feb-a8fd-3d3caa5abe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35F7CE2-FBE1-4161-8B0C-5B1924DDF7B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68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Web Programming</vt:lpstr>
      <vt:lpstr>PowerPoint Presentation</vt:lpstr>
      <vt:lpstr>Syllabus</vt:lpstr>
      <vt:lpstr>Syllabus</vt:lpstr>
      <vt:lpstr>Power of Web Programming</vt:lpstr>
      <vt:lpstr>Power of Web Programming</vt:lpstr>
      <vt:lpstr>Basics of HTML</vt:lpstr>
      <vt:lpstr>Let’s begin with HTML</vt:lpstr>
      <vt:lpstr>PowerPoint Presentation</vt:lpstr>
      <vt:lpstr>PowerPoint Presentation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Animation Using HTML</vt:lpstr>
      <vt:lpstr>Animation Using 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HTML- Project</vt:lpstr>
      <vt:lpstr>HTML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</dc:title>
  <dc:creator>Ashoka Rajan</dc:creator>
  <cp:revision>1</cp:revision>
  <dcterms:created xsi:type="dcterms:W3CDTF">2024-12-11T10:37:49Z</dcterms:created>
  <dcterms:modified xsi:type="dcterms:W3CDTF">2026-01-20T04:57:49Z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0x0101004F7857A61B76164BA98A89D85CEB89F3</vt:lpwstr>
  </property>
</Properties>
</file>